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E2D8"/>
    <a:srgbClr val="F58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 (утвержденные ассигнования)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На работу УСЗН</c:v>
                </c:pt>
                <c:pt idx="1">
                  <c:v>На работу Приюта</c:v>
                </c:pt>
                <c:pt idx="2">
                  <c:v>На работу КЦСОН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11028.2</c:v>
                </c:pt>
                <c:pt idx="1">
                  <c:v>19255.099999999999</c:v>
                </c:pt>
                <c:pt idx="2">
                  <c:v>19107.599999999999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 (кассовый расход)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На работу УСЗН</c:v>
                </c:pt>
                <c:pt idx="1">
                  <c:v>На работу Приюта</c:v>
                </c:pt>
                <c:pt idx="2">
                  <c:v>На работу КЦСОН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11028.2</c:v>
                </c:pt>
                <c:pt idx="1">
                  <c:v>19255.099999999999</c:v>
                </c:pt>
                <c:pt idx="2">
                  <c:v>19107.599999999999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4140800"/>
        <c:axId val="64142336"/>
        <c:axId val="0"/>
      </c:bar3DChart>
      <c:catAx>
        <c:axId val="64140800"/>
        <c:scaling>
          <c:orientation val="minMax"/>
        </c:scaling>
        <c:delete val="0"/>
        <c:axPos val="b"/>
        <c:majorTickMark val="out"/>
        <c:minorTickMark val="none"/>
        <c:tickLblPos val="nextTo"/>
        <c:crossAx val="64142336"/>
        <c:crosses val="autoZero"/>
        <c:auto val="1"/>
        <c:lblAlgn val="ctr"/>
        <c:lblOffset val="100"/>
        <c:noMultiLvlLbl val="0"/>
      </c:catAx>
      <c:valAx>
        <c:axId val="64142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4140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589103994612208"/>
          <c:y val="0.33693550094456387"/>
          <c:w val="0.3368605567002072"/>
          <c:h val="0.3519823627125268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091180345041022E-2"/>
          <c:y val="2.9804982544975434E-2"/>
          <c:w val="0.60234383202099739"/>
          <c:h val="0.903124999999999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 исполнения</c:v>
                </c:pt>
              </c:strCache>
            </c:strRef>
          </c:tx>
          <c:dPt>
            <c:idx val="0"/>
            <c:bubble3D val="0"/>
            <c:spPr>
              <a:solidFill>
                <a:srgbClr val="8AE2D8"/>
              </a:solidFill>
            </c:spPr>
          </c:dPt>
          <c:dPt>
            <c:idx val="1"/>
            <c:bubble3D val="0"/>
            <c:spPr>
              <a:solidFill>
                <a:srgbClr val="F58977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rgbClr val="FFC0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 ЕДВ</c:v>
                </c:pt>
                <c:pt idx="1">
                  <c:v>Субсидии населению на оплату ЖКУ</c:v>
                </c:pt>
                <c:pt idx="2">
                  <c:v>Компенсационные выплаты на оплату ЖКУ </c:v>
                </c:pt>
                <c:pt idx="3">
                  <c:v>Выплаты ЕДВ и ЖКУ сельским специалистам и педагогам</c:v>
                </c:pt>
                <c:pt idx="4">
                  <c:v>Выплата пособий </c:v>
                </c:pt>
                <c:pt idx="5">
                  <c:v>Повышение уровня доступности для инвалидов (Доступная среда)</c:v>
                </c:pt>
                <c:pt idx="6">
                  <c:v>Выплаты на капитальный ремонт жилых помещений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 formatCode="0%">
                  <c:v>1</c:v>
                </c:pt>
                <c:pt idx="1">
                  <c:v>0.99099999999999999</c:v>
                </c:pt>
                <c:pt idx="2">
                  <c:v>0.95799999999999996</c:v>
                </c:pt>
                <c:pt idx="3" formatCode="0%">
                  <c:v>1</c:v>
                </c:pt>
                <c:pt idx="4">
                  <c:v>0.99199999999999999</c:v>
                </c:pt>
                <c:pt idx="5" formatCode="0%">
                  <c:v>1</c:v>
                </c:pt>
                <c:pt idx="6">
                  <c:v>0.95699999999999996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19405251268378"/>
          <c:y val="0.17066041957779338"/>
          <c:w val="0.28630152205310522"/>
          <c:h val="0.64874286268661852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view3D>
      <c:rotX val="30"/>
      <c:rotY val="207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480289629654683E-2"/>
          <c:y val="0.13182197592080411"/>
          <c:w val="0.54321548813416864"/>
          <c:h val="0.698599095714511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5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Лист1!$A$2:$A$9</c:f>
              <c:strCache>
                <c:ptCount val="4"/>
                <c:pt idx="0">
                  <c:v>Муниципальная программа « соц. поддержки малообеспеченных граждан Еткульского муниципального района»</c:v>
                </c:pt>
                <c:pt idx="1">
                  <c:v>Муниципальная программа « Формирование доступной среды для инвалидов Еткульского муниципального района»</c:v>
                </c:pt>
                <c:pt idx="2">
                  <c:v>Муниципальная программа « Обеспечение беспрепятственного доступа инвалидов и других маломобильных групп населения к жилым и общественным зданиям, объектам социальной и транспортной инфраструктуры» на территории Еткульского муниципального района на 2014-20</c:v>
                </c:pt>
                <c:pt idx="3">
                  <c:v>Муниципальная программа «Организация деятельности Управления социальной защиты населения администрации Еткульского муниципального района»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1242</c:v>
                </c:pt>
                <c:pt idx="2">
                  <c:v>85</c:v>
                </c:pt>
                <c:pt idx="5">
                  <c:v>50</c:v>
                </c:pt>
                <c:pt idx="6">
                  <c:v>1815.4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6479166666666667"/>
          <c:y val="0.13135547073716952"/>
          <c:w val="0.33958333333333335"/>
          <c:h val="0.73737512352428669"/>
        </c:manualLayout>
      </c:layout>
      <c:overlay val="0"/>
      <c:txPr>
        <a:bodyPr/>
        <a:lstStyle/>
        <a:p>
          <a:pPr>
            <a:defRPr sz="9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048088910761155"/>
          <c:y val="2.4461959943959128E-2"/>
          <c:w val="0.79002198162729664"/>
          <c:h val="0.514181489122096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Комитет по физической культуре и спорту администрации Еткульского муниципального района</c:v>
                </c:pt>
                <c:pt idx="1">
                  <c:v>МУ "Приют"</c:v>
                </c:pt>
                <c:pt idx="2">
                  <c:v>Отдел культуры администрации Еткульского муниципального района</c:v>
                </c:pt>
                <c:pt idx="3">
                  <c:v>Управление образования администрации Еткульского муниципального района</c:v>
                </c:pt>
                <c:pt idx="4">
                  <c:v>Финансовое управление администрации Еткульского муниципального района ( для сельских поселений)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129.80000000000001</c:v>
                </c:pt>
                <c:pt idx="1">
                  <c:v>426.8</c:v>
                </c:pt>
                <c:pt idx="2">
                  <c:v>835.4</c:v>
                </c:pt>
                <c:pt idx="3" formatCode="0.0">
                  <c:v>14929.8</c:v>
                </c:pt>
                <c:pt idx="4">
                  <c:v>1053.4000000000001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966976"/>
        <c:axId val="81968512"/>
      </c:barChart>
      <c:catAx>
        <c:axId val="81966976"/>
        <c:scaling>
          <c:orientation val="minMax"/>
        </c:scaling>
        <c:delete val="0"/>
        <c:axPos val="b"/>
        <c:majorTickMark val="out"/>
        <c:minorTickMark val="none"/>
        <c:tickLblPos val="nextTo"/>
        <c:crossAx val="81968512"/>
        <c:crosses val="autoZero"/>
        <c:auto val="1"/>
        <c:lblAlgn val="ctr"/>
        <c:lblOffset val="100"/>
        <c:noMultiLvlLbl val="0"/>
      </c:catAx>
      <c:valAx>
        <c:axId val="81968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9669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904A52-25A7-47BD-B3CA-A3A7B51CC784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7AD4D8-5D01-4A70-809E-17529CC7E98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013176"/>
            <a:ext cx="6512511" cy="1143000"/>
          </a:xfrm>
          <a:effectLst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Отчет по исполнению бюджета управления социальной защиты населения администрации Еткульского муниципального района за 2017 год.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588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effectLst/>
                <a:latin typeface="Times New Roman"/>
                <a:ea typeface="Times New Roman"/>
              </a:rPr>
              <a:t>На функционирование системы социальной защиты населения Еткульского муниципального района</a:t>
            </a:r>
            <a:endParaRPr lang="ru-RU" sz="2000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01508789"/>
              </p:ext>
            </p:extLst>
          </p:nvPr>
        </p:nvGraphicFramePr>
        <p:xfrm>
          <a:off x="1187624" y="1556792"/>
          <a:ext cx="7008440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530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84784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>Меры социальной поддержки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69689167"/>
              </p:ext>
            </p:extLst>
          </p:nvPr>
        </p:nvGraphicFramePr>
        <p:xfrm>
          <a:off x="611560" y="1484784"/>
          <a:ext cx="756084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388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8229600" cy="634082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Муниципальные программы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90114373"/>
              </p:ext>
            </p:extLst>
          </p:nvPr>
        </p:nvGraphicFramePr>
        <p:xfrm>
          <a:off x="323528" y="1052736"/>
          <a:ext cx="828092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814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52728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Компенсация расходов на оплату жилья, отопления и освещения сельским педагогам и специалистам</a:t>
            </a:r>
            <a:endParaRPr lang="ru-RU" sz="20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93890041"/>
              </p:ext>
            </p:extLst>
          </p:nvPr>
        </p:nvGraphicFramePr>
        <p:xfrm>
          <a:off x="1524000" y="1268760"/>
          <a:ext cx="609600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137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183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275</TotalTime>
  <Words>49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Отчет по исполнению бюджета управления социальной защиты населения администрации Еткульского муниципального района за 2017 год.</vt:lpstr>
      <vt:lpstr>На функционирование системы социальной защиты населения Еткульского муниципального района</vt:lpstr>
      <vt:lpstr>Меры социальной поддержки </vt:lpstr>
      <vt:lpstr>Муниципальные программы </vt:lpstr>
      <vt:lpstr>Компенсация расходов на оплату жилья, отопления и освещения сельским педагогам и специалистам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Валерьевич</dc:creator>
  <cp:lastModifiedBy>Наталья Михайловна</cp:lastModifiedBy>
  <cp:revision>23</cp:revision>
  <dcterms:created xsi:type="dcterms:W3CDTF">2018-03-20T03:14:28Z</dcterms:created>
  <dcterms:modified xsi:type="dcterms:W3CDTF">2018-03-20T08:21:20Z</dcterms:modified>
</cp:coreProperties>
</file>